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62" r:id="rId3"/>
    <p:sldId id="263" r:id="rId4"/>
    <p:sldId id="267" r:id="rId5"/>
    <p:sldId id="271" r:id="rId6"/>
    <p:sldId id="270" r:id="rId7"/>
    <p:sldId id="266" r:id="rId8"/>
    <p:sldId id="268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FF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7"/>
    <p:restoredTop sz="91472"/>
  </p:normalViewPr>
  <p:slideViewPr>
    <p:cSldViewPr snapToGrid="0">
      <p:cViewPr>
        <p:scale>
          <a:sx n="118" d="100"/>
          <a:sy n="118" d="100"/>
        </p:scale>
        <p:origin x="-864" y="-4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jpe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26524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Shady: Icebreaker</a:t>
            </a:r>
            <a:r>
              <a:rPr lang="en-US" baseline="0" dirty="0" smtClean="0"/>
              <a:t> and Introduction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0339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John start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7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Transition</a:t>
            </a:r>
            <a:r>
              <a:rPr lang="en-US" baseline="0" dirty="0" smtClean="0"/>
              <a:t> </a:t>
            </a:r>
            <a:r>
              <a:rPr lang="en-US" baseline="0" smtClean="0"/>
              <a:t>to slack intro and anatomy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407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16543"/>
          <a:stretch/>
        </p:blipFill>
        <p:spPr>
          <a:xfrm>
            <a:off x="0" y="8467"/>
            <a:ext cx="9144000" cy="5143500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0" y="8467"/>
            <a:ext cx="9143999" cy="5135033"/>
          </a:xfrm>
          <a:prstGeom prst="roundRect">
            <a:avLst>
              <a:gd name="adj" fmla="val 994"/>
            </a:avLst>
          </a:prstGeom>
          <a:solidFill>
            <a:schemeClr val="accent1"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45575" y="2269817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>
                <a:solidFill>
                  <a:schemeClr val="bg1"/>
                </a:solidFill>
              </a:rPr>
              <a:t>Welcome to Georgetown! 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45567" y="4359367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>
                    <a:lumMod val="95000"/>
                  </a:schemeClr>
                </a:solidFill>
              </a:rPr>
              <a:t>2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6</a:t>
            </a:r>
            <a:r>
              <a:rPr lang="en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" dirty="0">
                <a:solidFill>
                  <a:schemeClr val="bg1">
                    <a:lumMod val="95000"/>
                  </a:schemeClr>
                </a:solidFill>
              </a:rPr>
              <a:t>June </a:t>
            </a:r>
            <a:r>
              <a:rPr lang="en" dirty="0" smtClean="0">
                <a:solidFill>
                  <a:schemeClr val="bg1">
                    <a:lumMod val="95000"/>
                  </a:schemeClr>
                </a:solidFill>
              </a:rPr>
              <a:t>201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7</a:t>
            </a:r>
            <a:endParaRPr lang="en" dirty="0">
              <a:solidFill>
                <a:schemeClr val="bg1">
                  <a:lumMod val="95000"/>
                </a:schemeClr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45567" y="4293006"/>
            <a:ext cx="864893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711" y="209050"/>
            <a:ext cx="8520600" cy="572700"/>
          </a:xfrm>
        </p:spPr>
        <p:txBody>
          <a:bodyPr/>
          <a:lstStyle/>
          <a:p>
            <a:r>
              <a:rPr lang="en-US" b="1" dirty="0" smtClean="0"/>
              <a:t>Schedule (Today)</a:t>
            </a:r>
            <a:endParaRPr lang="en-US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781750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81750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196483"/>
              </p:ext>
            </p:extLst>
          </p:nvPr>
        </p:nvGraphicFramePr>
        <p:xfrm>
          <a:off x="566146" y="1207073"/>
          <a:ext cx="7548700" cy="355539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24453"/>
                <a:gridCol w="5424247"/>
              </a:tblGrid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Topic/Activity</a:t>
                      </a:r>
                      <a:endParaRPr lang="en-US" dirty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10:00 – 11:00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Welcome Orientation &amp;</a:t>
                      </a:r>
                      <a:r>
                        <a:rPr lang="en-US" baseline="0" dirty="0" smtClean="0"/>
                        <a:t> CFMI Tour</a:t>
                      </a:r>
                      <a:endParaRPr lang="en-US" dirty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11:00 – 12:00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Introduction</a:t>
                      </a:r>
                      <a:r>
                        <a:rPr lang="en-US" baseline="0" dirty="0" smtClean="0"/>
                        <a:t> to the Brain</a:t>
                      </a:r>
                    </a:p>
                    <a:p>
                      <a:r>
                        <a:rPr lang="en-US" dirty="0" smtClean="0"/>
                        <a:t>Imaging the Brain</a:t>
                      </a:r>
                      <a:r>
                        <a:rPr lang="en-US" baseline="0" dirty="0" smtClean="0"/>
                        <a:t> with MRI</a:t>
                      </a:r>
                      <a:endParaRPr lang="en-US" dirty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12:00 – 13:00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 Computer as a Laboratory for Science</a:t>
                      </a:r>
                      <a:endParaRPr lang="en-US" dirty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13:00 – 13:30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MRI Lab 1</a:t>
                      </a:r>
                      <a:endParaRPr lang="en-US" dirty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13:30</a:t>
                      </a:r>
                      <a:r>
                        <a:rPr lang="en-US" baseline="0" dirty="0" smtClean="0"/>
                        <a:t> – 14:30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Lunch @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Epicruean</a:t>
                      </a:r>
                      <a:endParaRPr lang="en-US" baseline="0" dirty="0" smtClean="0"/>
                    </a:p>
                  </a:txBody>
                  <a:tcPr/>
                </a:tc>
              </a:tr>
              <a:tr h="503816">
                <a:tc>
                  <a:txBody>
                    <a:bodyPr/>
                    <a:lstStyle/>
                    <a:p>
                      <a:r>
                        <a:rPr lang="en-US" dirty="0" smtClean="0"/>
                        <a:t>14:30 – 16:00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Assessing MR Images for Quality</a:t>
                      </a:r>
                    </a:p>
                    <a:p>
                      <a:r>
                        <a:rPr lang="en-US" baseline="0" dirty="0" smtClean="0"/>
                        <a:t>Quantitative Quality Assessment Metrics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2927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711" y="209050"/>
            <a:ext cx="8520600" cy="572700"/>
          </a:xfrm>
        </p:spPr>
        <p:txBody>
          <a:bodyPr/>
          <a:lstStyle/>
          <a:p>
            <a:r>
              <a:rPr lang="en-US" b="1" dirty="0" smtClean="0"/>
              <a:t>	</a:t>
            </a:r>
            <a:endParaRPr lang="en-US" b="1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90032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7572"/>
          <a:stretch/>
        </p:blipFill>
        <p:spPr>
          <a:xfrm>
            <a:off x="2186743" y="209050"/>
            <a:ext cx="5016500" cy="4703603"/>
          </a:xfrm>
          <a:prstGeom prst="rect">
            <a:avLst/>
          </a:prstGeom>
        </p:spPr>
      </p:pic>
      <p:sp>
        <p:nvSpPr>
          <p:cNvPr id="7" name="5-Point Star 6"/>
          <p:cNvSpPr/>
          <p:nvPr/>
        </p:nvSpPr>
        <p:spPr>
          <a:xfrm>
            <a:off x="2521850" y="898318"/>
            <a:ext cx="440267" cy="389467"/>
          </a:xfrm>
          <a:prstGeom prst="star5">
            <a:avLst/>
          </a:prstGeom>
          <a:solidFill>
            <a:schemeClr val="accent6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2695191" y="3813840"/>
            <a:ext cx="266926" cy="279400"/>
          </a:xfrm>
          <a:prstGeom prst="star5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/>
          <p:cNvSpPr/>
          <p:nvPr/>
        </p:nvSpPr>
        <p:spPr>
          <a:xfrm>
            <a:off x="4345548" y="1331115"/>
            <a:ext cx="266926" cy="279400"/>
          </a:xfrm>
          <a:prstGeom prst="star5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5-Point Star 13"/>
          <p:cNvSpPr/>
          <p:nvPr/>
        </p:nvSpPr>
        <p:spPr>
          <a:xfrm>
            <a:off x="5916839" y="3558364"/>
            <a:ext cx="266926" cy="279400"/>
          </a:xfrm>
          <a:prstGeom prst="star5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14" idx="4"/>
            <a:endCxn id="17" idx="1"/>
          </p:cNvCxnSpPr>
          <p:nvPr/>
        </p:nvCxnSpPr>
        <p:spPr>
          <a:xfrm flipV="1">
            <a:off x="6183765" y="3558364"/>
            <a:ext cx="1019478" cy="106721"/>
          </a:xfrm>
          <a:prstGeom prst="line">
            <a:avLst/>
          </a:prstGeom>
          <a:ln w="57150">
            <a:solidFill>
              <a:srgbClr val="FF0000"/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203243" y="3235198"/>
            <a:ext cx="1826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err="1" smtClean="0"/>
              <a:t>Wisemiller</a:t>
            </a:r>
            <a:r>
              <a:rPr lang="en-US" sz="1800" b="1" dirty="0" smtClean="0"/>
              <a:t> Deli</a:t>
            </a:r>
          </a:p>
          <a:p>
            <a:endParaRPr lang="en-US" sz="18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129770" y="3636733"/>
            <a:ext cx="1326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GUTS Bus</a:t>
            </a:r>
          </a:p>
          <a:p>
            <a:r>
              <a:rPr lang="en-US" sz="1800" b="1" dirty="0" smtClean="0"/>
              <a:t>“Depot”</a:t>
            </a:r>
          </a:p>
        </p:txBody>
      </p:sp>
      <p:sp>
        <p:nvSpPr>
          <p:cNvPr id="25" name="5-Point Star 24"/>
          <p:cNvSpPr/>
          <p:nvPr/>
        </p:nvSpPr>
        <p:spPr>
          <a:xfrm>
            <a:off x="3662892" y="1867558"/>
            <a:ext cx="266926" cy="279400"/>
          </a:xfrm>
          <a:prstGeom prst="star5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>
            <a:stCxn id="28" idx="3"/>
          </p:cNvCxnSpPr>
          <p:nvPr/>
        </p:nvCxnSpPr>
        <p:spPr>
          <a:xfrm>
            <a:off x="1708298" y="1590332"/>
            <a:ext cx="2000103" cy="409755"/>
          </a:xfrm>
          <a:prstGeom prst="line">
            <a:avLst/>
          </a:prstGeom>
          <a:ln w="57150">
            <a:solidFill>
              <a:srgbClr val="FF000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79702" y="1267166"/>
            <a:ext cx="14285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Starbucks</a:t>
            </a:r>
          </a:p>
          <a:p>
            <a:r>
              <a:rPr lang="en-US" sz="1800" b="1" dirty="0" smtClean="0"/>
              <a:t>Vital Vittles</a:t>
            </a:r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4649509" y="1066800"/>
            <a:ext cx="2796924" cy="416435"/>
          </a:xfrm>
          <a:prstGeom prst="line">
            <a:avLst/>
          </a:prstGeom>
          <a:ln w="57150">
            <a:solidFill>
              <a:srgbClr val="FF0000"/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483468" y="824484"/>
            <a:ext cx="13003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smtClean="0"/>
              <a:t>Epicurean</a:t>
            </a:r>
            <a:endParaRPr lang="en-US" sz="1800" b="1" dirty="0" smtClean="0"/>
          </a:p>
          <a:p>
            <a:endParaRPr lang="en-US" sz="18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1573059" y="824484"/>
            <a:ext cx="748923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chemeClr val="accent6">
                    <a:lumMod val="50000"/>
                  </a:schemeClr>
                </a:solidFill>
              </a:rPr>
              <a:t>CFMI</a:t>
            </a:r>
          </a:p>
        </p:txBody>
      </p:sp>
      <p:cxnSp>
        <p:nvCxnSpPr>
          <p:cNvPr id="30" name="Straight Connector 29"/>
          <p:cNvCxnSpPr/>
          <p:nvPr/>
        </p:nvCxnSpPr>
        <p:spPr>
          <a:xfrm>
            <a:off x="1186691" y="4028062"/>
            <a:ext cx="1508500" cy="0"/>
          </a:xfrm>
          <a:prstGeom prst="line">
            <a:avLst/>
          </a:prstGeom>
          <a:ln w="57150">
            <a:solidFill>
              <a:srgbClr val="FF000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4479011" y="2507843"/>
            <a:ext cx="2967422" cy="394765"/>
          </a:xfrm>
          <a:prstGeom prst="line">
            <a:avLst/>
          </a:prstGeom>
          <a:ln w="57150">
            <a:solidFill>
              <a:srgbClr val="FF0000"/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5-Point Star 33"/>
          <p:cNvSpPr/>
          <p:nvPr/>
        </p:nvSpPr>
        <p:spPr>
          <a:xfrm>
            <a:off x="4344796" y="2762908"/>
            <a:ext cx="266926" cy="279400"/>
          </a:xfrm>
          <a:prstGeom prst="star5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483468" y="2256277"/>
            <a:ext cx="1569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Food Trucks</a:t>
            </a:r>
          </a:p>
          <a:p>
            <a:endParaRPr lang="en-US" sz="18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2487722" y="74156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/>
              <a:t>Market Rx</a:t>
            </a:r>
          </a:p>
        </p:txBody>
      </p:sp>
      <p:cxnSp>
        <p:nvCxnSpPr>
          <p:cNvPr id="38" name="Straight Connector 37"/>
          <p:cNvCxnSpPr/>
          <p:nvPr/>
        </p:nvCxnSpPr>
        <p:spPr>
          <a:xfrm flipH="1">
            <a:off x="3024232" y="430531"/>
            <a:ext cx="75337" cy="602744"/>
          </a:xfrm>
          <a:prstGeom prst="line">
            <a:avLst/>
          </a:prstGeom>
          <a:ln w="57150">
            <a:solidFill>
              <a:srgbClr val="FF000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318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219002"/>
            <a:ext cx="8520600" cy="572700"/>
          </a:xfrm>
        </p:spPr>
        <p:txBody>
          <a:bodyPr/>
          <a:lstStyle/>
          <a:p>
            <a:r>
              <a:rPr lang="en-US" dirty="0" smtClean="0"/>
              <a:t>CFMI – General Info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818822"/>
            <a:ext cx="8520600" cy="3416400"/>
          </a:xfrm>
        </p:spPr>
        <p:txBody>
          <a:bodyPr/>
          <a:lstStyle/>
          <a:p>
            <a:r>
              <a:rPr lang="en-US" sz="2400" dirty="0" smtClean="0">
                <a:solidFill>
                  <a:schemeClr val="tx1"/>
                </a:solidFill>
              </a:rPr>
              <a:t>Center for Functional and Molecular Imaging (CFMI)</a:t>
            </a:r>
          </a:p>
          <a:p>
            <a:pPr marL="452438" indent="-452438"/>
            <a:r>
              <a:rPr lang="en-US" dirty="0" smtClean="0">
                <a:solidFill>
                  <a:schemeClr val="tx1"/>
                </a:solidFill>
              </a:rPr>
              <a:t>Started in 2003 with a $3.2M in funding from Georgetown University Medical Center (GUMC)</a:t>
            </a:r>
          </a:p>
          <a:p>
            <a:pPr marL="452438" indent="-452438">
              <a:lnSpc>
                <a:spcPct val="100000"/>
              </a:lnSpc>
              <a:spcAft>
                <a:spcPts val="0"/>
              </a:spcAft>
            </a:pPr>
            <a:r>
              <a:rPr lang="en-US" dirty="0" smtClean="0">
                <a:solidFill>
                  <a:schemeClr val="tx1"/>
                </a:solidFill>
              </a:rPr>
              <a:t>CFMI is a “Shared Resource” – </a:t>
            </a:r>
            <a:endParaRPr lang="en-US" dirty="0" smtClean="0">
              <a:solidFill>
                <a:schemeClr val="tx1"/>
              </a:solidFill>
            </a:endParaRP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Many </a:t>
            </a:r>
            <a:r>
              <a:rPr lang="en-US" dirty="0" smtClean="0">
                <a:solidFill>
                  <a:schemeClr val="tx1"/>
                </a:solidFill>
              </a:rPr>
              <a:t>labs come here to scan including from the surrounding universities and </a:t>
            </a:r>
            <a:r>
              <a:rPr lang="en-US" dirty="0" smtClean="0">
                <a:solidFill>
                  <a:schemeClr val="tx1"/>
                </a:solidFill>
              </a:rPr>
              <a:t>hospitals</a:t>
            </a: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Research dedicated</a:t>
            </a: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452438" indent="-452438">
              <a:lnSpc>
                <a:spcPct val="100000"/>
              </a:lnSpc>
              <a:spcAft>
                <a:spcPts val="0"/>
              </a:spcAft>
            </a:pPr>
            <a:r>
              <a:rPr lang="en-US" dirty="0" smtClean="0">
                <a:solidFill>
                  <a:schemeClr val="tx1"/>
                </a:solidFill>
              </a:rPr>
              <a:t>The lab offers a number of techniques for imaging the brain:</a:t>
            </a: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High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density EEG (256 channels)</a:t>
            </a: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NIRS (Near Infrared Spectroscopy)</a:t>
            </a:r>
          </a:p>
          <a:p>
            <a:pPr marL="688975" indent="-236538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MRI – 3T scanner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781750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81750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9626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452438" algn="l"/>
              </a:tabLst>
            </a:pPr>
            <a:r>
              <a:rPr lang="en-US" dirty="0" smtClean="0"/>
              <a:t>Our MRI Scanner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3T: </a:t>
            </a:r>
            <a:r>
              <a:rPr lang="en-US" dirty="0"/>
              <a:t>can lift </a:t>
            </a:r>
            <a:r>
              <a:rPr lang="en-US" dirty="0" smtClean="0"/>
              <a:t>something ~9x as heavy as 2 ton car!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1459819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20717"/>
          <a:stretch/>
        </p:blipFill>
        <p:spPr>
          <a:xfrm>
            <a:off x="2953709" y="1451050"/>
            <a:ext cx="3492965" cy="369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19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208239"/>
            <a:ext cx="8520600" cy="572700"/>
          </a:xfrm>
        </p:spPr>
        <p:txBody>
          <a:bodyPr/>
          <a:lstStyle/>
          <a:p>
            <a:r>
              <a:rPr lang="en-US" dirty="0"/>
              <a:t>CFMI </a:t>
            </a:r>
            <a:r>
              <a:rPr lang="en-US" dirty="0" smtClean="0"/>
              <a:t>Basic Safety &amp; General Rules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781750"/>
            <a:ext cx="8520600" cy="3787125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Main safety concern is the MRI scanner</a:t>
            </a:r>
            <a:endParaRPr lang="en-US" sz="2800" dirty="0" smtClean="0">
              <a:solidFill>
                <a:schemeClr val="tx1"/>
              </a:solidFill>
            </a:endParaRPr>
          </a:p>
          <a:p>
            <a:pPr marL="747713" indent="-28575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Massively powerful magnet at heart of any MRI scanner</a:t>
            </a:r>
          </a:p>
          <a:p>
            <a:pPr marL="747713" indent="-28575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Safety First </a:t>
            </a:r>
          </a:p>
          <a:p>
            <a:pPr marL="747713" indent="-28575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b="1" i="1" dirty="0" smtClean="0">
                <a:solidFill>
                  <a:srgbClr val="FF0000"/>
                </a:solidFill>
              </a:rPr>
              <a:t>Stay out of scanner room (all of the dangers live in that one room)!!</a:t>
            </a:r>
          </a:p>
          <a:p>
            <a:pPr marL="747713" indent="-28575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b="1" i="1" dirty="0" smtClean="0">
                <a:solidFill>
                  <a:srgbClr val="FF0000"/>
                </a:solidFill>
              </a:rPr>
              <a:t>Don’t press buttons in console room!</a:t>
            </a:r>
          </a:p>
          <a:p>
            <a:pPr marL="747713" indent="-28575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400" dirty="0" smtClean="0">
                <a:solidFill>
                  <a:schemeClr val="tx1"/>
                </a:solidFill>
              </a:rPr>
              <a:t>Laboratory is open </a:t>
            </a:r>
            <a:r>
              <a:rPr lang="en-US" sz="2400" dirty="0">
                <a:solidFill>
                  <a:schemeClr val="tx1"/>
                </a:solidFill>
              </a:rPr>
              <a:t>all summer </a:t>
            </a:r>
            <a:r>
              <a:rPr lang="en-US" sz="2400" dirty="0" smtClean="0">
                <a:solidFill>
                  <a:schemeClr val="tx1"/>
                </a:solidFill>
              </a:rPr>
              <a:t>long and many studies are underway and include many different populations</a:t>
            </a:r>
          </a:p>
          <a:p>
            <a:pPr marL="795338" indent="-34290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Stay in this mini-computer lab area and offices</a:t>
            </a:r>
          </a:p>
          <a:p>
            <a:pPr marL="795338" indent="-34290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Do not interact with or talk to participants or investigators from other labs</a:t>
            </a:r>
          </a:p>
          <a:p>
            <a:pPr marL="795338" indent="-342900">
              <a:lnSpc>
                <a:spcPct val="100000"/>
              </a:lnSpc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/>
                </a:solidFill>
              </a:rPr>
              <a:t>Respect confidentiality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781750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81750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06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711" y="209050"/>
            <a:ext cx="8520600" cy="572700"/>
          </a:xfrm>
        </p:spPr>
        <p:txBody>
          <a:bodyPr/>
          <a:lstStyle/>
          <a:p>
            <a:r>
              <a:rPr lang="en-US" dirty="0"/>
              <a:t>CFMI </a:t>
            </a:r>
            <a:r>
              <a:rPr lang="en-US" dirty="0" smtClean="0"/>
              <a:t>Safety Zones</a:t>
            </a:r>
            <a:endParaRPr lang="en-US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781750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81750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7" name="Picture 2" descr="Zone Ma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149" y="781749"/>
            <a:ext cx="6464736" cy="4353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Straight Connector 15"/>
          <p:cNvCxnSpPr/>
          <p:nvPr/>
        </p:nvCxnSpPr>
        <p:spPr>
          <a:xfrm>
            <a:off x="3938998" y="2798451"/>
            <a:ext cx="0" cy="914879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660902" y="3720188"/>
            <a:ext cx="19798" cy="1090996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050977" y="2787688"/>
            <a:ext cx="7310" cy="721140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3938998" y="2798451"/>
            <a:ext cx="1111980" cy="0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050978" y="3504920"/>
            <a:ext cx="653052" cy="3908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648413" y="3691803"/>
            <a:ext cx="290585" cy="0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704031" y="3508828"/>
            <a:ext cx="10762" cy="742666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382061" y="4262257"/>
            <a:ext cx="14216" cy="606172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5704031" y="4262257"/>
            <a:ext cx="667269" cy="1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3673391" y="4814612"/>
            <a:ext cx="2719433" cy="7335"/>
          </a:xfrm>
          <a:prstGeom prst="line">
            <a:avLst/>
          </a:prstGeom>
          <a:ln w="63500">
            <a:solidFill>
              <a:srgbClr val="45FF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775756" y="1431516"/>
            <a:ext cx="1216151" cy="1894336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/>
          <p:cNvCxnSpPr/>
          <p:nvPr/>
        </p:nvCxnSpPr>
        <p:spPr>
          <a:xfrm>
            <a:off x="4920103" y="1885287"/>
            <a:ext cx="0" cy="914879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5704031" y="3379669"/>
            <a:ext cx="1" cy="139922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5438424" y="1854711"/>
            <a:ext cx="7309" cy="1180533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4907613" y="1905100"/>
            <a:ext cx="516595" cy="0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424209" y="3046007"/>
            <a:ext cx="947090" cy="0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682506" y="3347378"/>
            <a:ext cx="688793" cy="0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596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711" y="209050"/>
            <a:ext cx="8520600" cy="572700"/>
          </a:xfrm>
        </p:spPr>
        <p:txBody>
          <a:bodyPr/>
          <a:lstStyle/>
          <a:p>
            <a:r>
              <a:rPr lang="en-US" b="1" dirty="0" smtClean="0"/>
              <a:t>A few things to keep in mind</a:t>
            </a:r>
            <a:r>
              <a:rPr lang="mr-IN" b="1" dirty="0" smtClean="0"/>
              <a:t>…</a:t>
            </a:r>
            <a:endParaRPr lang="en-US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54542" y="781750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-4500151" y="781750"/>
            <a:ext cx="2340678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  <a:endParaRPr kumimoji="0" lang="x-none" altLang="x-none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9401" y="799337"/>
            <a:ext cx="7933266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Data is being collected on computer usage to estimate learning curves for </a:t>
            </a:r>
            <a:r>
              <a:rPr lang="en-US" sz="2000" dirty="0" err="1" smtClean="0"/>
              <a:t>FreeSurfer</a:t>
            </a:r>
            <a:r>
              <a:rPr lang="en-US" sz="2000" dirty="0" smtClean="0"/>
              <a:t> </a:t>
            </a:r>
          </a:p>
          <a:p>
            <a:pPr marL="285750" lvl="6" indent="-285750">
              <a:buFont typeface="Arial" charset="0"/>
              <a:buChar char="•"/>
            </a:pPr>
            <a:r>
              <a:rPr lang="en-US" sz="2000" dirty="0" smtClean="0"/>
              <a:t>Only being used as data for </a:t>
            </a:r>
            <a:r>
              <a:rPr lang="en-US" sz="2000" b="1" i="1" dirty="0" smtClean="0"/>
              <a:t>paper we hope to publish </a:t>
            </a:r>
            <a:r>
              <a:rPr lang="en-US" sz="2000" dirty="0" smtClean="0"/>
              <a:t>on this summer camp (web surfing, FB, etc. totally OK and not tracked)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There is a very powerful magnet in this facility, abide by all safety regulations especially MRI Safety Zones.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Remember! Experiments are being conducted during all hours. Avoid wandering into the console room without supervision.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Tour next!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					</a:t>
            </a:r>
            <a:r>
              <a:rPr lang="en-US" sz="2800" b="1" i="1" dirty="0" smtClean="0"/>
              <a:t>Questions? Slack!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0242" y="4063107"/>
            <a:ext cx="10287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847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6062</TotalTime>
  <Words>391</Words>
  <Application>Microsoft Macintosh PowerPoint</Application>
  <PresentationFormat>On-screen Show (16:9)</PresentationFormat>
  <Paragraphs>80</Paragraphs>
  <Slides>8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simple-light-2</vt:lpstr>
      <vt:lpstr>Welcome to Georgetown! </vt:lpstr>
      <vt:lpstr>Schedule (Today)</vt:lpstr>
      <vt:lpstr> </vt:lpstr>
      <vt:lpstr>CFMI – General Info</vt:lpstr>
      <vt:lpstr>Our MRI Scanner  3T: can lift something ~9x as heavy as 2 ton car!</vt:lpstr>
      <vt:lpstr>CFMI Basic Safety &amp; General Rules</vt:lpstr>
      <vt:lpstr>CFMI Safety Zones</vt:lpstr>
      <vt:lpstr>A few things to keep in mind…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FreeSurfer Tutorial</dc:title>
  <cp:lastModifiedBy>John VanMeter</cp:lastModifiedBy>
  <cp:revision>55</cp:revision>
  <cp:lastPrinted>2016-06-24T17:24:10Z</cp:lastPrinted>
  <dcterms:modified xsi:type="dcterms:W3CDTF">2017-06-26T04:45:11Z</dcterms:modified>
</cp:coreProperties>
</file>